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9"/>
  </p:notesMasterIdLst>
  <p:sldIdLst>
    <p:sldId id="256" r:id="rId2"/>
    <p:sldId id="257" r:id="rId3"/>
    <p:sldId id="258" r:id="rId4"/>
    <p:sldId id="271" r:id="rId5"/>
    <p:sldId id="259" r:id="rId6"/>
    <p:sldId id="263" r:id="rId7"/>
    <p:sldId id="268" r:id="rId8"/>
    <p:sldId id="270" r:id="rId9"/>
    <p:sldId id="266" r:id="rId10"/>
    <p:sldId id="267" r:id="rId11"/>
    <p:sldId id="273" r:id="rId12"/>
    <p:sldId id="275" r:id="rId13"/>
    <p:sldId id="276" r:id="rId14"/>
    <p:sldId id="277" r:id="rId15"/>
    <p:sldId id="278" r:id="rId16"/>
    <p:sldId id="264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43"/>
  </p:normalViewPr>
  <p:slideViewPr>
    <p:cSldViewPr snapToGrid="0" snapToObjects="1">
      <p:cViewPr varScale="1">
        <p:scale>
          <a:sx n="66" d="100"/>
          <a:sy n="66" d="100"/>
        </p:scale>
        <p:origin x="-96" y="-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7661A9CA-62F0-4156-A790-D924673E08FC:coloramount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7661A9CA-62F0-4156-A790-D924673E08FC:coloramount2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EF590DDA-6381-4C68-93B9-3B00D5E8A499:IndiaGerichtKleuren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4170313C-19AB-4396-B961-3C94F4DBE205:IndiaRandomKleuren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EC7D6C31-0A59-4C70-8379-EBFF614D39DD:ColorAmountNWRandom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3938C6B0-1E21-4909-A30E-C0DD54B0DF77:ColorAmountNWGerich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Gericht</a:t>
            </a:r>
            <a:r>
              <a:rPr lang="nl-NL" baseline="0"/>
              <a:t> Kleuren PN (1000 keer)</a:t>
            </a:r>
            <a:endParaRPr lang="nl-NL"/>
          </a:p>
        </c:rich>
      </c:tx>
      <c:layout/>
      <c:overlay val="0"/>
      <c:spPr>
        <a:noFill/>
        <a:ln w="2540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5B9BD5"/>
            </a:solidFill>
            <a:ln w="25400">
              <a:noFill/>
            </a:ln>
          </c:spPr>
          <c:invertIfNegative val="0"/>
          <c:cat>
            <c:numRef>
              <c:f>Blad5!$A$2:$A$4</c:f>
              <c:numCache>
                <c:formatCode>General</c:formatCode>
                <c:ptCount val="3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</c:numCache>
            </c:numRef>
          </c:cat>
          <c:val>
            <c:numRef>
              <c:f>Blad5!$B$2:$B$4</c:f>
              <c:numCache>
                <c:formatCode>General</c:formatCode>
                <c:ptCount val="3"/>
                <c:pt idx="0">
                  <c:v>150.0</c:v>
                </c:pt>
                <c:pt idx="1">
                  <c:v>850.0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3598728"/>
        <c:axId val="-2079979176"/>
      </c:barChart>
      <c:catAx>
        <c:axId val="-2083598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Verzamelbereik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979176"/>
        <c:crosses val="autoZero"/>
        <c:auto val="1"/>
        <c:lblAlgn val="ctr"/>
        <c:lblOffset val="100"/>
        <c:noMultiLvlLbl val="0"/>
      </c:catAx>
      <c:valAx>
        <c:axId val="-2079979176"/>
        <c:scaling>
          <c:orientation val="minMax"/>
          <c:max val="1000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35987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Random</a:t>
            </a:r>
            <a:r>
              <a:rPr lang="nl-NL" baseline="0"/>
              <a:t> </a:t>
            </a:r>
            <a:r>
              <a:rPr lang="nl-NL"/>
              <a:t>Kleuren PN (1000</a:t>
            </a:r>
            <a:r>
              <a:rPr lang="nl-NL" baseline="0"/>
              <a:t> keer)</a:t>
            </a:r>
            <a:r>
              <a:rPr lang="nl-NL"/>
              <a:t> </a:t>
            </a:r>
          </a:p>
        </c:rich>
      </c:tx>
      <c:layout/>
      <c:overlay val="0"/>
      <c:spPr>
        <a:noFill/>
        <a:ln w="2540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ED7D31"/>
            </a:solidFill>
            <a:ln w="25400">
              <a:noFill/>
            </a:ln>
          </c:spPr>
          <c:invertIfNegative val="0"/>
          <c:cat>
            <c:numRef>
              <c:f>[coloramount2.xls]Blad6!$A$2:$A$4</c:f>
              <c:numCache>
                <c:formatCode>General</c:formatCode>
                <c:ptCount val="3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</c:numCache>
            </c:numRef>
          </c:cat>
          <c:val>
            <c:numRef>
              <c:f>[coloramount2.xls]Blad6!$B$2:$B$4</c:f>
              <c:numCache>
                <c:formatCode>General</c:formatCode>
                <c:ptCount val="3"/>
                <c:pt idx="0">
                  <c:v>1.0</c:v>
                </c:pt>
                <c:pt idx="1">
                  <c:v>661.0</c:v>
                </c:pt>
                <c:pt idx="2">
                  <c:v>238.0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5314504"/>
        <c:axId val="-2081566136"/>
      </c:barChart>
      <c:catAx>
        <c:axId val="-2135314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Verzamelbereik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1566136"/>
        <c:crosses val="autoZero"/>
        <c:auto val="1"/>
        <c:lblAlgn val="ctr"/>
        <c:lblOffset val="100"/>
        <c:noMultiLvlLbl val="0"/>
      </c:catAx>
      <c:valAx>
        <c:axId val="-2081566136"/>
        <c:scaling>
          <c:orientation val="minMax"/>
          <c:max val="1000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53145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Gericht</a:t>
            </a:r>
            <a:r>
              <a:rPr lang="nl-NL" baseline="0"/>
              <a:t> Kleuren IN (1000 keer)</a:t>
            </a:r>
            <a:endParaRPr lang="nl-NL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[IndiaGerichtKleuren.xls]Blad1!$A$2:$A$5</c:f>
              <c:numCache>
                <c:formatCode>General</c:formatCode>
                <c:ptCount val="4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</c:numCache>
            </c:numRef>
          </c:cat>
          <c:val>
            <c:numRef>
              <c:f>[IndiaGerichtKleuren.xls]Blad1!$B$2:$B$5</c:f>
              <c:numCache>
                <c:formatCode>General</c:formatCode>
                <c:ptCount val="4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9523608"/>
        <c:axId val="-2133604328"/>
      </c:barChart>
      <c:catAx>
        <c:axId val="-2079523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3604328"/>
        <c:crosses val="autoZero"/>
        <c:auto val="1"/>
        <c:lblAlgn val="ctr"/>
        <c:lblOffset val="100"/>
        <c:noMultiLvlLbl val="0"/>
      </c:catAx>
      <c:valAx>
        <c:axId val="-2133604328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5236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Random</a:t>
            </a:r>
            <a:r>
              <a:rPr lang="nl-NL" baseline="0"/>
              <a:t> Kleuren IN (1000 keer)</a:t>
            </a:r>
            <a:endParaRPr lang="nl-NL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</c:numCache>
            </c:numRef>
          </c:cat>
          <c:val>
            <c:numRef>
              <c:f>Blad1!$B$2:$B$5</c:f>
              <c:numCache>
                <c:formatCode>General</c:formatCode>
                <c:ptCount val="4"/>
                <c:pt idx="0">
                  <c:v>1.0</c:v>
                </c:pt>
                <c:pt idx="1">
                  <c:v>745.0</c:v>
                </c:pt>
                <c:pt idx="2">
                  <c:v>89.0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2703944"/>
        <c:axId val="-2107354312"/>
      </c:barChart>
      <c:catAx>
        <c:axId val="-213270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354312"/>
        <c:crosses val="autoZero"/>
        <c:auto val="1"/>
        <c:lblAlgn val="ctr"/>
        <c:lblOffset val="100"/>
        <c:noMultiLvlLbl val="0"/>
      </c:catAx>
      <c:valAx>
        <c:axId val="-2107354312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27039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Random Kleuren NW (1000 keer)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Frequentie</c:v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numRef>
              <c:f>Blad1!$A$2:$A$4</c:f>
              <c:numCache>
                <c:formatCode>General</c:formatCode>
                <c:ptCount val="3"/>
                <c:pt idx="0">
                  <c:v>5.0</c:v>
                </c:pt>
                <c:pt idx="1">
                  <c:v>6.0</c:v>
                </c:pt>
                <c:pt idx="2">
                  <c:v>7.0</c:v>
                </c:pt>
              </c:numCache>
            </c:numRef>
          </c:cat>
          <c:val>
            <c:numRef>
              <c:f>Blad1!$B$2:$B$4</c:f>
              <c:numCache>
                <c:formatCode>General</c:formatCode>
                <c:ptCount val="3"/>
                <c:pt idx="0">
                  <c:v>103.0</c:v>
                </c:pt>
                <c:pt idx="1">
                  <c:v>775.0</c:v>
                </c:pt>
                <c:pt idx="2">
                  <c:v>122.0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7131048"/>
        <c:axId val="-2107548344"/>
      </c:barChart>
      <c:catAx>
        <c:axId val="-2107131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548344"/>
        <c:crosses val="autoZero"/>
        <c:auto val="1"/>
        <c:lblAlgn val="ctr"/>
        <c:lblOffset val="100"/>
        <c:noMultiLvlLbl val="0"/>
      </c:catAx>
      <c:valAx>
        <c:axId val="-2107548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13104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Gericht</a:t>
            </a:r>
            <a:r>
              <a:rPr lang="nl-NL" baseline="0"/>
              <a:t> NW (1000 keer)</a:t>
            </a:r>
            <a:endParaRPr lang="nl-NL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Blad1!$A$2:$A$4</c:f>
              <c:numCache>
                <c:formatCode>General</c:formatCode>
                <c:ptCount val="3"/>
                <c:pt idx="0">
                  <c:v>5.0</c:v>
                </c:pt>
                <c:pt idx="1">
                  <c:v>6.0</c:v>
                </c:pt>
                <c:pt idx="2">
                  <c:v>7.0</c:v>
                </c:pt>
              </c:numCache>
            </c:numRef>
          </c:cat>
          <c:val>
            <c:numRef>
              <c:f>Blad1!$B$2:$B$4</c:f>
              <c:numCache>
                <c:formatCode>General</c:formatCode>
                <c:ptCount val="3"/>
                <c:pt idx="0">
                  <c:v>947.0</c:v>
                </c:pt>
                <c:pt idx="1">
                  <c:v>53.0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2377672"/>
        <c:axId val="-2078551368"/>
      </c:barChart>
      <c:catAx>
        <c:axId val="-2082377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8551368"/>
        <c:crosses val="autoZero"/>
        <c:auto val="1"/>
        <c:lblAlgn val="ctr"/>
        <c:lblOffset val="100"/>
        <c:noMultiLvlLbl val="0"/>
      </c:catAx>
      <c:valAx>
        <c:axId val="-2078551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3776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E9010-3A16-924D-95B9-935A50FB884D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59A05-C5F5-664F-9A44-F673A6593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1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comments</a:t>
            </a:r>
            <a:r>
              <a:rPr lang="en-US" baseline="0" dirty="0" smtClean="0"/>
              <a:t> Tim:</a:t>
            </a:r>
          </a:p>
          <a:p>
            <a:r>
              <a:rPr lang="en-US" baseline="0" dirty="0" smtClean="0"/>
              <a:t>Tel </a:t>
            </a:r>
            <a:r>
              <a:rPr lang="en-US" baseline="0" dirty="0" err="1" smtClean="0"/>
              <a:t>hoevaak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slechte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oplossing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je met </a:t>
            </a:r>
            <a:r>
              <a:rPr lang="en-US" baseline="0" dirty="0" err="1" smtClean="0"/>
              <a:t>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begint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vaker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Zelf</a:t>
            </a:r>
            <a:r>
              <a:rPr lang="en-US" dirty="0" smtClean="0"/>
              <a:t> met de hand: van links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rechts</a:t>
            </a:r>
            <a:endParaRPr lang="en-US" dirty="0" smtClean="0"/>
          </a:p>
          <a:p>
            <a:pPr lvl="1"/>
            <a:r>
              <a:rPr lang="en-US" dirty="0" err="1" smtClean="0"/>
              <a:t>Conclusie</a:t>
            </a:r>
            <a:r>
              <a:rPr lang="en-US" dirty="0" smtClean="0"/>
              <a:t>: </a:t>
            </a:r>
            <a:r>
              <a:rPr lang="en-US" dirty="0" err="1" smtClean="0"/>
              <a:t>maakt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r>
              <a:rPr lang="en-US" dirty="0" smtClean="0"/>
              <a:t>, </a:t>
            </a:r>
            <a:r>
              <a:rPr lang="en-US" dirty="0" err="1" smtClean="0"/>
              <a:t>lijkt</a:t>
            </a:r>
            <a:r>
              <a:rPr lang="en-US" dirty="0" smtClean="0"/>
              <a:t> random (want </a:t>
            </a:r>
            <a:r>
              <a:rPr lang="en-US" dirty="0" err="1" smtClean="0"/>
              <a:t>iedere</a:t>
            </a:r>
            <a:r>
              <a:rPr lang="en-US" dirty="0" smtClean="0"/>
              <a:t> </a:t>
            </a:r>
            <a:r>
              <a:rPr lang="en-US" dirty="0" err="1" smtClean="0"/>
              <a:t>kaart</a:t>
            </a:r>
            <a:r>
              <a:rPr lang="en-US" dirty="0" smtClean="0"/>
              <a:t> is </a:t>
            </a:r>
            <a:r>
              <a:rPr lang="en-US" dirty="0" err="1" smtClean="0"/>
              <a:t>anders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Meer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algoritmisch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r>
              <a:rPr lang="en-US" dirty="0" smtClean="0"/>
              <a:t>,</a:t>
            </a:r>
            <a:r>
              <a:rPr lang="en-US" baseline="0" dirty="0" smtClean="0"/>
              <a:t> dictionary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. Meer van de </a:t>
            </a:r>
            <a:r>
              <a:rPr lang="en-US" baseline="0" dirty="0" err="1" smtClean="0"/>
              <a:t>volgorde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even op de </a:t>
            </a:r>
            <a:r>
              <a:rPr lang="en-US" baseline="0" dirty="0" err="1" smtClean="0"/>
              <a:t>achtergrond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leesbaar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Meer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algoritmisch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r>
              <a:rPr lang="en-US" dirty="0" smtClean="0"/>
              <a:t>,</a:t>
            </a:r>
            <a:r>
              <a:rPr lang="en-US" baseline="0" dirty="0" smtClean="0"/>
              <a:t> dictionary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. Meer van de </a:t>
            </a:r>
            <a:r>
              <a:rPr lang="en-US" baseline="0" dirty="0" err="1" smtClean="0"/>
              <a:t>volgorde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even op de </a:t>
            </a:r>
            <a:r>
              <a:rPr lang="en-US" baseline="0" dirty="0" err="1" smtClean="0"/>
              <a:t>achtergrond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leesbaar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 nog </a:t>
            </a:r>
            <a:r>
              <a:rPr lang="en-US" dirty="0" err="1" smtClean="0"/>
              <a:t>duidelijk</a:t>
            </a:r>
            <a:r>
              <a:rPr lang="en-US" dirty="0" smtClean="0"/>
              <a:t> </a:t>
            </a:r>
            <a:r>
              <a:rPr lang="en-US" dirty="0" err="1" smtClean="0"/>
              <a:t>uitleggen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gebeurt</a:t>
            </a:r>
            <a:r>
              <a:rPr lang="en-US" dirty="0" smtClean="0"/>
              <a:t> en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is. </a:t>
            </a:r>
            <a:r>
              <a:rPr lang="en-US" dirty="0" err="1" smtClean="0"/>
              <a:t>Grenzen</a:t>
            </a:r>
            <a:r>
              <a:rPr lang="en-US" baseline="0" dirty="0" smtClean="0"/>
              <a:t> en </a:t>
            </a:r>
            <a:r>
              <a:rPr lang="en-US" baseline="0" smtClean="0"/>
              <a:t>landen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9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6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1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9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Helvetica Neue Thin"/>
          <a:ea typeface="+mj-ea"/>
          <a:cs typeface="Helvetica Neue Thi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816" y="2722259"/>
            <a:ext cx="10024908" cy="1368115"/>
          </a:xfrm>
        </p:spPr>
        <p:txBody>
          <a:bodyPr>
            <a:normAutofit/>
          </a:bodyPr>
          <a:lstStyle/>
          <a:p>
            <a:pPr algn="l"/>
            <a:r>
              <a:rPr lang="en-US" sz="7000" b="1" dirty="0" err="1" smtClean="0">
                <a:latin typeface="Helvetica Neue Thin"/>
                <a:cs typeface="Helvetica Neue Thin"/>
              </a:rPr>
              <a:t>Kaartkleuren</a:t>
            </a:r>
            <a:endParaRPr lang="en-US" sz="7000" b="1" dirty="0">
              <a:latin typeface="Helvetica Neue Thin"/>
              <a:cs typeface="Helvetica Neue Thi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7817" y="4308521"/>
            <a:ext cx="5676291" cy="1752600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Lonneke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Lammers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/>
            </a:r>
            <a:b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</a:b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Cas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 Boot</a:t>
            </a:r>
            <a:b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</a:b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Alwin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Lijdsman</a:t>
            </a:r>
            <a:endParaRPr lang="en-US" sz="2800" dirty="0">
              <a:ln>
                <a:solidFill>
                  <a:srgbClr val="000000"/>
                </a:solidFill>
              </a:ln>
              <a:latin typeface="Helvetica Neue Thin"/>
              <a:cs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68626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415" t="18316" r="16700" b="19003"/>
          <a:stretch/>
        </p:blipFill>
        <p:spPr>
          <a:xfrm>
            <a:off x="351122" y="432660"/>
            <a:ext cx="6573109" cy="4298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hermafbeelding 2015-12-17 om 11.27.0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7606" r="11214" b="4407"/>
          <a:stretch/>
        </p:blipFill>
        <p:spPr>
          <a:xfrm>
            <a:off x="6335077" y="2539860"/>
            <a:ext cx="5488384" cy="4112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330854" y="2282850"/>
            <a:ext cx="15953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C0504D"/>
                  </a:solidFill>
                </a:ln>
              </a:rPr>
              <a:t>Social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8794" y="4716778"/>
            <a:ext cx="64892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accent2"/>
                  </a:solidFill>
                </a:ln>
              </a:rPr>
              <a:t>India</a:t>
            </a:r>
            <a:endParaRPr lang="en-US" dirty="0">
              <a:ln>
                <a:solidFill>
                  <a:schemeClr val="accent2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3869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6986" y="697551"/>
            <a:ext cx="6489378" cy="4712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/>
          <p:cNvSpPr/>
          <p:nvPr/>
        </p:nvSpPr>
        <p:spPr>
          <a:xfrm>
            <a:off x="1952244" y="5568319"/>
            <a:ext cx="41666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n>
                  <a:solidFill>
                    <a:srgbClr val="C0504D"/>
                  </a:solidFill>
                </a:ln>
              </a:rPr>
              <a:t>Met de hand </a:t>
            </a:r>
            <a:r>
              <a:rPr lang="en-US" dirty="0" err="1" smtClean="0">
                <a:ln>
                  <a:solidFill>
                    <a:srgbClr val="C0504D"/>
                  </a:solidFill>
                </a:ln>
              </a:rPr>
              <a:t>gekleurde</a:t>
            </a:r>
            <a:r>
              <a:rPr lang="en-US" dirty="0" smtClean="0">
                <a:ln>
                  <a:solidFill>
                    <a:srgbClr val="C0504D"/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rgbClr val="C0504D"/>
                  </a:solidFill>
                </a:ln>
              </a:rPr>
              <a:t>kaart</a:t>
            </a:r>
            <a:r>
              <a:rPr lang="en-US" dirty="0" smtClean="0">
                <a:ln>
                  <a:solidFill>
                    <a:srgbClr val="C0504D"/>
                  </a:solidFill>
                </a:ln>
              </a:rPr>
              <a:t> Pennsylvania</a:t>
            </a:r>
            <a:endParaRPr lang="en-US" dirty="0">
              <a:ln>
                <a:solidFill>
                  <a:srgbClr val="C0504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1615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799" y="672787"/>
            <a:ext cx="8911687" cy="1280890"/>
          </a:xfrm>
        </p:spPr>
        <p:txBody>
          <a:bodyPr/>
          <a:lstStyle/>
          <a:p>
            <a:r>
              <a:rPr lang="nl-NL" dirty="0" smtClean="0"/>
              <a:t>Resultaten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40" y="1995763"/>
            <a:ext cx="7289306" cy="3777622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r>
              <a:rPr lang="en-US" dirty="0" err="1" smtClean="0"/>
              <a:t>Gericht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r>
              <a:rPr lang="en-US" dirty="0" err="1" smtClean="0"/>
              <a:t>efficienter</a:t>
            </a:r>
            <a:endParaRPr lang="en-US" dirty="0" smtClean="0"/>
          </a:p>
          <a:p>
            <a:pPr lvl="1"/>
            <a:r>
              <a:rPr lang="en-US" dirty="0" err="1" smtClean="0"/>
              <a:t>Sneller</a:t>
            </a:r>
            <a:endParaRPr lang="en-US" dirty="0"/>
          </a:p>
          <a:p>
            <a:pPr lvl="1"/>
            <a:r>
              <a:rPr lang="en-US" dirty="0" smtClean="0"/>
              <a:t>Minder </a:t>
            </a:r>
            <a:r>
              <a:rPr lang="en-US" dirty="0" err="1" smtClean="0"/>
              <a:t>iteraties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137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930" y="516957"/>
            <a:ext cx="8911687" cy="1280890"/>
          </a:xfrm>
        </p:spPr>
        <p:txBody>
          <a:bodyPr/>
          <a:lstStyle/>
          <a:p>
            <a:r>
              <a:rPr lang="en-US" dirty="0" smtClean="0"/>
              <a:t>Pennsylvania</a:t>
            </a:r>
            <a:endParaRPr lang="en-US" dirty="0"/>
          </a:p>
        </p:txBody>
      </p:sp>
      <p:graphicFrame>
        <p:nvGraphicFramePr>
          <p:cNvPr id="7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329952"/>
              </p:ext>
            </p:extLst>
          </p:nvPr>
        </p:nvGraphicFramePr>
        <p:xfrm>
          <a:off x="6061124" y="3213711"/>
          <a:ext cx="5705492" cy="337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700754"/>
              </p:ext>
            </p:extLst>
          </p:nvPr>
        </p:nvGraphicFramePr>
        <p:xfrm>
          <a:off x="425383" y="3213711"/>
          <a:ext cx="5289391" cy="3374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7241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139" y="450916"/>
            <a:ext cx="8911687" cy="1280890"/>
          </a:xfrm>
        </p:spPr>
        <p:txBody>
          <a:bodyPr/>
          <a:lstStyle/>
          <a:p>
            <a:r>
              <a:rPr lang="en-US" dirty="0" smtClean="0"/>
              <a:t>India</a:t>
            </a:r>
            <a:endParaRPr lang="en-US" dirty="0"/>
          </a:p>
        </p:txBody>
      </p:sp>
      <p:graphicFrame>
        <p:nvGraphicFramePr>
          <p:cNvPr id="8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028649"/>
              </p:ext>
            </p:extLst>
          </p:nvPr>
        </p:nvGraphicFramePr>
        <p:xfrm>
          <a:off x="6118850" y="3264494"/>
          <a:ext cx="5780393" cy="333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895717"/>
              </p:ext>
            </p:extLst>
          </p:nvPr>
        </p:nvGraphicFramePr>
        <p:xfrm>
          <a:off x="444624" y="3264494"/>
          <a:ext cx="5366359" cy="333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828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075" y="497713"/>
            <a:ext cx="8911687" cy="1280890"/>
          </a:xfrm>
        </p:spPr>
        <p:txBody>
          <a:bodyPr/>
          <a:lstStyle/>
          <a:p>
            <a:r>
              <a:rPr lang="en-US" dirty="0" smtClean="0"/>
              <a:t>Social Network</a:t>
            </a:r>
            <a:endParaRPr lang="en-US" dirty="0"/>
          </a:p>
        </p:txBody>
      </p:sp>
      <p:graphicFrame>
        <p:nvGraphicFramePr>
          <p:cNvPr id="7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113193"/>
              </p:ext>
            </p:extLst>
          </p:nvPr>
        </p:nvGraphicFramePr>
        <p:xfrm>
          <a:off x="386899" y="3194467"/>
          <a:ext cx="5462567" cy="338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732834"/>
              </p:ext>
            </p:extLst>
          </p:nvPr>
        </p:nvGraphicFramePr>
        <p:xfrm>
          <a:off x="6195815" y="3194467"/>
          <a:ext cx="5372709" cy="338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828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240" y="826737"/>
            <a:ext cx="8911687" cy="1280890"/>
          </a:xfrm>
        </p:spPr>
        <p:txBody>
          <a:bodyPr/>
          <a:lstStyle/>
          <a:p>
            <a:r>
              <a:rPr lang="nl-NL" dirty="0" smtClean="0"/>
              <a:t>Conclusie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40" y="2120414"/>
            <a:ext cx="7289306" cy="3777622"/>
          </a:xfrm>
        </p:spPr>
        <p:txBody>
          <a:bodyPr/>
          <a:lstStyle/>
          <a:p>
            <a:r>
              <a:rPr lang="en-US" dirty="0" err="1" smtClean="0"/>
              <a:t>Gericht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r>
              <a:rPr lang="en-US" dirty="0" err="1" smtClean="0"/>
              <a:t>efficienter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Random Sampling</a:t>
            </a:r>
          </a:p>
          <a:p>
            <a:r>
              <a:rPr lang="en-US" dirty="0" err="1" smtClean="0"/>
              <a:t>Vier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is minimum </a:t>
            </a:r>
            <a:r>
              <a:rPr lang="en-US" dirty="0" err="1" smtClean="0"/>
              <a:t>aantal</a:t>
            </a:r>
            <a:endParaRPr lang="en-US" dirty="0" smtClean="0"/>
          </a:p>
          <a:p>
            <a:r>
              <a:rPr lang="en-US" dirty="0" smtClean="0"/>
              <a:t>Four Color Theorem </a:t>
            </a:r>
            <a:r>
              <a:rPr lang="en-US" dirty="0" err="1" smtClean="0"/>
              <a:t>houdt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dirty="0" smtClean="0"/>
              <a:t> stand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smtClean="0"/>
              <a:t> 3D-kaarten (social network)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240" y="653543"/>
            <a:ext cx="6886051" cy="3945719"/>
          </a:xfrm>
        </p:spPr>
        <p:txBody>
          <a:bodyPr>
            <a:normAutofit/>
          </a:bodyPr>
          <a:lstStyle/>
          <a:p>
            <a:r>
              <a:rPr lang="nl-NL" dirty="0" smtClean="0"/>
              <a:t>Bedankt voor jullie aandacht. Zijn er nog vragen?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8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63" y="735918"/>
            <a:ext cx="4971034" cy="81343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Structuur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563" y="1922089"/>
            <a:ext cx="8915400" cy="4774744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Probleemkeuze</a:t>
            </a:r>
            <a:r>
              <a:rPr lang="en-US" sz="2000" dirty="0" smtClean="0"/>
              <a:t> en </a:t>
            </a:r>
            <a:r>
              <a:rPr lang="en-US" sz="2000" dirty="0" err="1" smtClean="0"/>
              <a:t>probleemstelling</a:t>
            </a:r>
            <a:endParaRPr lang="en-US" sz="2000" dirty="0" smtClean="0"/>
          </a:p>
          <a:p>
            <a:pPr lvl="1"/>
            <a:r>
              <a:rPr lang="en-US" sz="2000" dirty="0" smtClean="0"/>
              <a:t>1</a:t>
            </a:r>
            <a:r>
              <a:rPr lang="en-US" sz="2000" dirty="0"/>
              <a:t>: </a:t>
            </a:r>
            <a:r>
              <a:rPr lang="en-US" sz="2000" dirty="0" err="1"/>
              <a:t>Kaartkleuren</a:t>
            </a:r>
            <a:endParaRPr lang="en-US" sz="2000" dirty="0"/>
          </a:p>
          <a:p>
            <a:pPr lvl="1"/>
            <a:r>
              <a:rPr lang="en-US" sz="2000" dirty="0"/>
              <a:t>2: Social </a:t>
            </a:r>
            <a:r>
              <a:rPr lang="en-US" sz="2000" dirty="0" smtClean="0"/>
              <a:t>networks</a:t>
            </a:r>
          </a:p>
          <a:p>
            <a:pPr lvl="1"/>
            <a:r>
              <a:rPr lang="en-US" sz="2000" dirty="0" err="1" smtClean="0"/>
              <a:t>Toestandruimtegrootte</a:t>
            </a:r>
            <a:r>
              <a:rPr lang="en-US" sz="2000" dirty="0"/>
              <a:t> </a:t>
            </a:r>
            <a:r>
              <a:rPr lang="en-US" sz="2000" dirty="0" smtClean="0"/>
              <a:t>&amp; Four Color Theorem</a:t>
            </a:r>
          </a:p>
          <a:p>
            <a:r>
              <a:rPr lang="en-US" sz="2000" dirty="0" smtClean="0"/>
              <a:t>Plan </a:t>
            </a:r>
            <a:r>
              <a:rPr lang="en-US" sz="2000" dirty="0"/>
              <a:t>van </a:t>
            </a:r>
            <a:r>
              <a:rPr lang="en-US" sz="2000" dirty="0" err="1" smtClean="0"/>
              <a:t>aanpak</a:t>
            </a:r>
            <a:endParaRPr lang="en-US" sz="2000" dirty="0" smtClean="0"/>
          </a:p>
          <a:p>
            <a:r>
              <a:rPr lang="en-US" sz="2000" dirty="0" err="1" smtClean="0"/>
              <a:t>Heuristiek</a:t>
            </a:r>
            <a:endParaRPr lang="en-US" sz="2000" dirty="0" smtClean="0"/>
          </a:p>
          <a:p>
            <a:pPr lvl="1"/>
            <a:r>
              <a:rPr lang="en-US" sz="2000" dirty="0" smtClean="0"/>
              <a:t>Random </a:t>
            </a:r>
            <a:r>
              <a:rPr lang="en-US" sz="2000" dirty="0" err="1" smtClean="0"/>
              <a:t>Samping</a:t>
            </a:r>
            <a:endParaRPr lang="en-US" sz="2000" dirty="0" smtClean="0"/>
          </a:p>
          <a:p>
            <a:pPr lvl="1"/>
            <a:r>
              <a:rPr lang="en-US" sz="2000" dirty="0" err="1" smtClean="0"/>
              <a:t>Gericht</a:t>
            </a:r>
            <a:r>
              <a:rPr lang="en-US" sz="2000" dirty="0" smtClean="0"/>
              <a:t> </a:t>
            </a:r>
            <a:r>
              <a:rPr lang="en-US" sz="2000" dirty="0" err="1" smtClean="0"/>
              <a:t>kleuren</a:t>
            </a:r>
            <a:endParaRPr lang="en-US" sz="2000" dirty="0" smtClean="0"/>
          </a:p>
          <a:p>
            <a:r>
              <a:rPr lang="en-US" sz="2000" dirty="0" err="1" smtClean="0"/>
              <a:t>Visualtsatie</a:t>
            </a:r>
            <a:endParaRPr lang="en-US" sz="2000" dirty="0" smtClean="0"/>
          </a:p>
          <a:p>
            <a:r>
              <a:rPr lang="en-US" sz="2000" dirty="0" err="1" smtClean="0"/>
              <a:t>Resultaten</a:t>
            </a:r>
            <a:endParaRPr lang="en-US" sz="2000" dirty="0" smtClean="0"/>
          </a:p>
          <a:p>
            <a:r>
              <a:rPr lang="en-US" sz="2000" dirty="0" err="1" smtClean="0"/>
              <a:t>Conclusie</a:t>
            </a:r>
            <a:endParaRPr lang="en-US" sz="2000" dirty="0" smtClean="0"/>
          </a:p>
          <a:p>
            <a:r>
              <a:rPr lang="en-US" sz="2000" dirty="0" err="1" smtClean="0"/>
              <a:t>Vragen</a:t>
            </a:r>
            <a:r>
              <a:rPr lang="en-US" sz="2000" dirty="0" smtClean="0"/>
              <a:t>?</a:t>
            </a:r>
          </a:p>
          <a:p>
            <a:pPr marL="342900" lvl="1" indent="-342900"/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98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392" y="715578"/>
            <a:ext cx="7250262" cy="101749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Probleemkeuze</a:t>
            </a:r>
            <a:r>
              <a:rPr lang="en-US" dirty="0" smtClean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probleemstelling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96" y="533758"/>
            <a:ext cx="2608533" cy="239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829" y="1733073"/>
            <a:ext cx="2608533" cy="2391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0238" r="20372"/>
          <a:stretch/>
        </p:blipFill>
        <p:spPr>
          <a:xfrm>
            <a:off x="9367829" y="4131703"/>
            <a:ext cx="2608533" cy="2428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39392" y="2268477"/>
            <a:ext cx="8328437" cy="4291701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Keuze</a:t>
            </a:r>
            <a:r>
              <a:rPr lang="en-US" sz="2000" dirty="0" smtClean="0"/>
              <a:t> </a:t>
            </a:r>
            <a:r>
              <a:rPr lang="en-US" sz="2000" dirty="0" err="1" smtClean="0"/>
              <a:t>kaartkleuren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Probleemstelling</a:t>
            </a:r>
            <a:r>
              <a:rPr lang="en-US" sz="2000" dirty="0" smtClean="0"/>
              <a:t> </a:t>
            </a:r>
            <a:r>
              <a:rPr lang="en-US" sz="2000" dirty="0" err="1" smtClean="0"/>
              <a:t>Kaartkleuren</a:t>
            </a:r>
            <a:endParaRPr lang="en-US" sz="2000" dirty="0" smtClean="0"/>
          </a:p>
          <a:p>
            <a:pPr lvl="1"/>
            <a:r>
              <a:rPr lang="en-US" sz="1600" dirty="0" err="1" smtClean="0"/>
              <a:t>Kleur</a:t>
            </a:r>
            <a:r>
              <a:rPr lang="en-US" sz="1600" dirty="0" smtClean="0"/>
              <a:t> </a:t>
            </a:r>
            <a:r>
              <a:rPr lang="en-US" sz="1600" dirty="0" err="1" smtClean="0"/>
              <a:t>kaart</a:t>
            </a:r>
            <a:r>
              <a:rPr lang="en-US" sz="1600" dirty="0" smtClean="0"/>
              <a:t> in met </a:t>
            </a:r>
            <a:r>
              <a:rPr lang="en-US" sz="1600" dirty="0" err="1" smtClean="0"/>
              <a:t>zo</a:t>
            </a:r>
            <a:r>
              <a:rPr lang="en-US" sz="1600" dirty="0" smtClean="0"/>
              <a:t> min </a:t>
            </a:r>
            <a:r>
              <a:rPr lang="en-US" sz="1600" dirty="0" err="1" smtClean="0"/>
              <a:t>mogelijk</a:t>
            </a:r>
            <a:r>
              <a:rPr lang="en-US" sz="1600" dirty="0" smtClean="0"/>
              <a:t> </a:t>
            </a:r>
            <a:r>
              <a:rPr lang="en-US" sz="1600" dirty="0" err="1" smtClean="0"/>
              <a:t>kleuren</a:t>
            </a:r>
            <a:endParaRPr lang="en-US" sz="1600" dirty="0" smtClean="0"/>
          </a:p>
          <a:p>
            <a:pPr lvl="1"/>
            <a:r>
              <a:rPr lang="en-US" sz="1600" dirty="0" err="1" smtClean="0"/>
              <a:t>Aangrenzende</a:t>
            </a:r>
            <a:r>
              <a:rPr lang="en-US" sz="1600" dirty="0" smtClean="0"/>
              <a:t> </a:t>
            </a:r>
            <a:r>
              <a:rPr lang="en-US" sz="1600" dirty="0" err="1" smtClean="0"/>
              <a:t>landen</a:t>
            </a:r>
            <a:r>
              <a:rPr lang="en-US" sz="1600" dirty="0" smtClean="0"/>
              <a:t> </a:t>
            </a:r>
            <a:r>
              <a:rPr lang="en-US" sz="1600" dirty="0" err="1" smtClean="0"/>
              <a:t>mogen</a:t>
            </a:r>
            <a:r>
              <a:rPr lang="en-US" sz="1600" dirty="0" smtClean="0"/>
              <a:t> </a:t>
            </a:r>
            <a:r>
              <a:rPr lang="en-US" sz="1600" dirty="0" err="1" smtClean="0"/>
              <a:t>niet</a:t>
            </a:r>
            <a:r>
              <a:rPr lang="en-US" sz="1600" dirty="0" smtClean="0"/>
              <a:t> </a:t>
            </a:r>
            <a:r>
              <a:rPr lang="en-US" sz="1600" dirty="0" err="1" smtClean="0"/>
              <a:t>dezelfde</a:t>
            </a:r>
            <a:r>
              <a:rPr lang="en-US" sz="1600" dirty="0" smtClean="0"/>
              <a:t> </a:t>
            </a:r>
            <a:r>
              <a:rPr lang="en-US" sz="1600" dirty="0" err="1" smtClean="0"/>
              <a:t>kleur</a:t>
            </a:r>
            <a:r>
              <a:rPr lang="en-US" sz="1600" dirty="0" smtClean="0"/>
              <a:t> </a:t>
            </a:r>
            <a:r>
              <a:rPr lang="en-US" sz="1600" dirty="0" err="1" smtClean="0"/>
              <a:t>hebben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err="1" smtClean="0"/>
              <a:t>Probleemstelling</a:t>
            </a:r>
            <a:r>
              <a:rPr lang="en-US" sz="2000" dirty="0" smtClean="0"/>
              <a:t> Social Networks</a:t>
            </a:r>
          </a:p>
          <a:p>
            <a:pPr lvl="1"/>
            <a:r>
              <a:rPr lang="en-US" sz="1600" dirty="0" smtClean="0"/>
              <a:t>3 </a:t>
            </a:r>
            <a:r>
              <a:rPr lang="en-US" sz="1600" dirty="0" err="1" smtClean="0"/>
              <a:t>netwerken</a:t>
            </a:r>
            <a:endParaRPr lang="en-US" sz="1600" dirty="0" smtClean="0"/>
          </a:p>
          <a:p>
            <a:pPr lvl="1"/>
            <a:r>
              <a:rPr lang="en-US" sz="1600" dirty="0" smtClean="0"/>
              <a:t>100 </a:t>
            </a:r>
            <a:r>
              <a:rPr lang="en-US" sz="1600" dirty="0" err="1" smtClean="0"/>
              <a:t>anonieme</a:t>
            </a:r>
            <a:r>
              <a:rPr lang="en-US" sz="1600" dirty="0" smtClean="0"/>
              <a:t> </a:t>
            </a:r>
            <a:r>
              <a:rPr lang="en-US" sz="1600" dirty="0" err="1" smtClean="0"/>
              <a:t>gebruikers</a:t>
            </a:r>
            <a:r>
              <a:rPr lang="en-US" sz="1600" dirty="0" smtClean="0"/>
              <a:t> en </a:t>
            </a:r>
            <a:r>
              <a:rPr lang="en-US" sz="1600" dirty="0" err="1" smtClean="0"/>
              <a:t>hun</a:t>
            </a:r>
            <a:r>
              <a:rPr lang="en-US" sz="1600" dirty="0" smtClean="0"/>
              <a:t> </a:t>
            </a:r>
            <a:r>
              <a:rPr lang="en-US" sz="1600" dirty="0" err="1" smtClean="0"/>
              <a:t>netwerk</a:t>
            </a:r>
            <a:endParaRPr lang="en-US" sz="1600" dirty="0" smtClean="0"/>
          </a:p>
          <a:p>
            <a:pPr lvl="1"/>
            <a:r>
              <a:rPr lang="en-US" sz="1600" dirty="0" err="1" smtClean="0"/>
              <a:t>Gebruikers</a:t>
            </a:r>
            <a:r>
              <a:rPr lang="en-US" sz="1600" dirty="0" smtClean="0"/>
              <a:t> die </a:t>
            </a:r>
            <a:r>
              <a:rPr lang="en-US" sz="1600" dirty="0" err="1" smtClean="0"/>
              <a:t>verbonden</a:t>
            </a:r>
            <a:r>
              <a:rPr lang="en-US" sz="1600" dirty="0" smtClean="0"/>
              <a:t> zijn </a:t>
            </a:r>
            <a:r>
              <a:rPr lang="en-US" sz="1600" dirty="0" err="1" smtClean="0"/>
              <a:t>niet</a:t>
            </a:r>
            <a:r>
              <a:rPr lang="en-US" sz="1600" dirty="0" smtClean="0"/>
              <a:t> </a:t>
            </a:r>
            <a:r>
              <a:rPr lang="en-US" sz="1600" dirty="0" err="1" smtClean="0"/>
              <a:t>dezelfde</a:t>
            </a:r>
            <a:r>
              <a:rPr lang="en-US" sz="1600" dirty="0" smtClean="0"/>
              <a:t> </a:t>
            </a:r>
            <a:r>
              <a:rPr lang="en-US" sz="1600" dirty="0" err="1" smtClean="0"/>
              <a:t>kleur</a:t>
            </a:r>
            <a:endParaRPr lang="en-US" sz="1600" dirty="0" smtClean="0"/>
          </a:p>
          <a:p>
            <a:pPr lvl="1"/>
            <a:r>
              <a:rPr lang="en-US" sz="1600" dirty="0" err="1" smtClean="0"/>
              <a:t>Gebruik</a:t>
            </a:r>
            <a:r>
              <a:rPr lang="en-US" sz="1600" dirty="0" smtClean="0"/>
              <a:t> </a:t>
            </a:r>
            <a:r>
              <a:rPr lang="en-US" sz="1600" dirty="0" err="1" smtClean="0"/>
              <a:t>wederom</a:t>
            </a:r>
            <a:r>
              <a:rPr lang="en-US" sz="1600" dirty="0" smtClean="0"/>
              <a:t> </a:t>
            </a:r>
            <a:r>
              <a:rPr lang="en-US" sz="1600" dirty="0" err="1" smtClean="0"/>
              <a:t>zo</a:t>
            </a:r>
            <a:r>
              <a:rPr lang="en-US" sz="1600" dirty="0" smtClean="0"/>
              <a:t> min </a:t>
            </a:r>
            <a:r>
              <a:rPr lang="en-US" sz="1600" dirty="0" err="1" smtClean="0"/>
              <a:t>mogelijk</a:t>
            </a:r>
            <a:r>
              <a:rPr lang="en-US" sz="1600" dirty="0" smtClean="0"/>
              <a:t> </a:t>
            </a:r>
            <a:r>
              <a:rPr lang="en-US" sz="1600" dirty="0" err="1" smtClean="0"/>
              <a:t>kleuren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669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21" y="613255"/>
            <a:ext cx="8911687" cy="1280890"/>
          </a:xfrm>
        </p:spPr>
        <p:txBody>
          <a:bodyPr/>
          <a:lstStyle/>
          <a:p>
            <a:r>
              <a:rPr lang="en-US" dirty="0" err="1" smtClean="0"/>
              <a:t>Toestandruimtegrootte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021" y="1894145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Guthrie’s Problem</a:t>
            </a:r>
          </a:p>
          <a:p>
            <a:r>
              <a:rPr lang="en-US" sz="2800" dirty="0" smtClean="0"/>
              <a:t>Four Color Theorem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333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51" y="699883"/>
            <a:ext cx="8911687" cy="1280890"/>
          </a:xfrm>
        </p:spPr>
        <p:txBody>
          <a:bodyPr/>
          <a:lstStyle/>
          <a:p>
            <a:r>
              <a:rPr lang="en-US" dirty="0" smtClean="0"/>
              <a:t>Plan van </a:t>
            </a:r>
            <a:r>
              <a:rPr lang="en-US" dirty="0" err="1" smtClean="0"/>
              <a:t>aanpak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1338" y="1994033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Zelf</a:t>
            </a:r>
            <a:r>
              <a:rPr lang="en-US" dirty="0" smtClean="0"/>
              <a:t> </a:t>
            </a:r>
            <a:r>
              <a:rPr lang="en-US" dirty="0" err="1" smtClean="0"/>
              <a:t>kaarten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+ </a:t>
            </a:r>
            <a:r>
              <a:rPr lang="en-US" dirty="0" err="1" smtClean="0"/>
              <a:t>pseudocode</a:t>
            </a:r>
            <a:r>
              <a:rPr lang="en-US" dirty="0" smtClean="0"/>
              <a:t> </a:t>
            </a:r>
            <a:r>
              <a:rPr lang="en-US" dirty="0" err="1" smtClean="0"/>
              <a:t>uitdenken</a:t>
            </a:r>
            <a:endParaRPr lang="en-US" dirty="0" smtClean="0"/>
          </a:p>
          <a:p>
            <a:r>
              <a:rPr lang="en-US" dirty="0" err="1"/>
              <a:t>Benodigde</a:t>
            </a:r>
            <a:r>
              <a:rPr lang="en-US" dirty="0"/>
              <a:t> </a:t>
            </a:r>
            <a:r>
              <a:rPr lang="en-US" dirty="0" err="1"/>
              <a:t>programmeer</a:t>
            </a:r>
            <a:r>
              <a:rPr lang="en-US" dirty="0"/>
              <a:t>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vaardigheden</a:t>
            </a:r>
            <a:r>
              <a:rPr lang="en-US" dirty="0"/>
              <a:t> </a:t>
            </a:r>
            <a:r>
              <a:rPr lang="en-US" dirty="0" err="1"/>
              <a:t>leren</a:t>
            </a:r>
            <a:endParaRPr lang="en-US" dirty="0"/>
          </a:p>
          <a:p>
            <a:pPr lvl="1"/>
            <a:r>
              <a:rPr lang="en-US" dirty="0"/>
              <a:t>Python (code)</a:t>
            </a:r>
          </a:p>
          <a:p>
            <a:pPr lvl="1"/>
            <a:r>
              <a:rPr lang="en-US" dirty="0" err="1"/>
              <a:t>NetworkX</a:t>
            </a:r>
            <a:r>
              <a:rPr lang="en-US" dirty="0"/>
              <a:t> (</a:t>
            </a:r>
            <a:r>
              <a:rPr lang="en-US" dirty="0" err="1"/>
              <a:t>visualisatie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Matplotlib</a:t>
            </a:r>
            <a:r>
              <a:rPr lang="en-US" dirty="0"/>
              <a:t> (</a:t>
            </a:r>
            <a:r>
              <a:rPr lang="en-US" dirty="0" err="1"/>
              <a:t>visualisatie</a:t>
            </a:r>
            <a:r>
              <a:rPr lang="en-US" dirty="0"/>
              <a:t>)</a:t>
            </a:r>
          </a:p>
          <a:p>
            <a:r>
              <a:rPr lang="en-US" dirty="0" err="1" smtClean="0"/>
              <a:t>Idee</a:t>
            </a:r>
            <a:r>
              <a:rPr lang="en-US" dirty="0" smtClean="0"/>
              <a:t> 1: Dictionary </a:t>
            </a:r>
          </a:p>
          <a:p>
            <a:r>
              <a:rPr lang="en-US" dirty="0" err="1" smtClean="0"/>
              <a:t>Idee</a:t>
            </a:r>
            <a:r>
              <a:rPr lang="en-US" dirty="0" smtClean="0"/>
              <a:t> 2: Classes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4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449" y="755013"/>
            <a:ext cx="8911687" cy="1280890"/>
          </a:xfrm>
        </p:spPr>
        <p:txBody>
          <a:bodyPr/>
          <a:lstStyle/>
          <a:p>
            <a:r>
              <a:rPr lang="en-US" dirty="0" err="1" smtClean="0"/>
              <a:t>Heuristiek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736" y="1938206"/>
            <a:ext cx="8915400" cy="3777622"/>
          </a:xfrm>
        </p:spPr>
        <p:txBody>
          <a:bodyPr/>
          <a:lstStyle/>
          <a:p>
            <a:pPr marL="400050" lvl="2" indent="0">
              <a:buNone/>
            </a:pPr>
            <a:endParaRPr lang="en-US" dirty="0"/>
          </a:p>
          <a:p>
            <a:r>
              <a:rPr lang="en-US" dirty="0" err="1" smtClean="0"/>
              <a:t>Heuristiek</a:t>
            </a:r>
            <a:r>
              <a:rPr lang="en-US" dirty="0" smtClean="0"/>
              <a:t> 1</a:t>
            </a:r>
            <a:r>
              <a:rPr lang="en-US" dirty="0" smtClean="0"/>
              <a:t>: Random </a:t>
            </a:r>
            <a:r>
              <a:rPr lang="en-US" dirty="0"/>
              <a:t>S</a:t>
            </a:r>
            <a:r>
              <a:rPr lang="en-US" dirty="0" smtClean="0"/>
              <a:t>ampling </a:t>
            </a:r>
          </a:p>
          <a:p>
            <a:r>
              <a:rPr lang="en-US" dirty="0" err="1" smtClean="0"/>
              <a:t>Heuristiek</a:t>
            </a:r>
            <a:r>
              <a:rPr lang="en-US" dirty="0" smtClean="0"/>
              <a:t> 2: </a:t>
            </a:r>
            <a:r>
              <a:rPr lang="en-US" dirty="0" err="1"/>
              <a:t>G</a:t>
            </a:r>
            <a:r>
              <a:rPr lang="en-US" dirty="0" err="1" smtClean="0"/>
              <a:t>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 smtClean="0"/>
          </a:p>
          <a:p>
            <a:pPr lvl="1"/>
            <a:r>
              <a:rPr lang="en-US" dirty="0" err="1" smtClean="0"/>
              <a:t>Meeste</a:t>
            </a:r>
            <a:r>
              <a:rPr lang="en-US" dirty="0" smtClean="0"/>
              <a:t> </a:t>
            </a:r>
            <a:r>
              <a:rPr lang="en-US" dirty="0" err="1" smtClean="0"/>
              <a:t>buurlanden</a:t>
            </a:r>
            <a:r>
              <a:rPr lang="en-US" dirty="0" smtClean="0"/>
              <a:t> </a:t>
            </a:r>
            <a:r>
              <a:rPr lang="en-US" dirty="0" err="1" smtClean="0"/>
              <a:t>eerst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8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0100" y="996952"/>
            <a:ext cx="8911687" cy="60642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Heuristiek</a:t>
            </a:r>
            <a:r>
              <a:rPr lang="en-US" dirty="0"/>
              <a:t> Random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9879" y="15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31958"/>
          <a:stretch/>
        </p:blipFill>
        <p:spPr>
          <a:xfrm>
            <a:off x="8905395" y="195100"/>
            <a:ext cx="3023903" cy="6426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0100" y="1950020"/>
            <a:ext cx="7765295" cy="4207988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Laad</a:t>
            </a:r>
            <a:r>
              <a:rPr lang="en-US" sz="2900" dirty="0" smtClean="0"/>
              <a:t> 2 .</a:t>
            </a:r>
            <a:r>
              <a:rPr lang="en-US" sz="2900" dirty="0" err="1" smtClean="0"/>
              <a:t>csv</a:t>
            </a:r>
            <a:r>
              <a:rPr lang="en-US" sz="2900" dirty="0" smtClean="0"/>
              <a:t> </a:t>
            </a:r>
            <a:r>
              <a:rPr lang="en-US" sz="2900" dirty="0" err="1" smtClean="0"/>
              <a:t>bestanden</a:t>
            </a:r>
            <a:r>
              <a:rPr lang="en-US" sz="2900" dirty="0" smtClean="0"/>
              <a:t> in</a:t>
            </a:r>
          </a:p>
          <a:p>
            <a:r>
              <a:rPr lang="en-US" sz="2900" dirty="0" err="1" smtClean="0"/>
              <a:t>Kijk</a:t>
            </a:r>
            <a:r>
              <a:rPr lang="en-US" sz="2900" dirty="0" smtClean="0"/>
              <a:t> </a:t>
            </a:r>
            <a:r>
              <a:rPr lang="en-US" sz="2900" dirty="0" err="1" smtClean="0"/>
              <a:t>welke</a:t>
            </a:r>
            <a:r>
              <a:rPr lang="en-US" sz="2900" dirty="0" smtClean="0"/>
              <a:t> </a:t>
            </a:r>
            <a:r>
              <a:rPr lang="en-US" sz="2900" dirty="0" err="1" smtClean="0"/>
              <a:t>landen</a:t>
            </a:r>
            <a:r>
              <a:rPr lang="en-US" sz="2900" dirty="0" smtClean="0"/>
              <a:t> </a:t>
            </a:r>
            <a:r>
              <a:rPr lang="en-US" sz="2900" dirty="0" err="1" smtClean="0"/>
              <a:t>aan</a:t>
            </a:r>
            <a:r>
              <a:rPr lang="en-US" sz="2900" dirty="0" smtClean="0"/>
              <a:t> </a:t>
            </a:r>
            <a:r>
              <a:rPr lang="en-US" sz="2900" dirty="0" err="1" smtClean="0"/>
              <a:t>elkaar</a:t>
            </a:r>
            <a:r>
              <a:rPr lang="en-US" sz="2900" dirty="0" smtClean="0"/>
              <a:t> </a:t>
            </a:r>
            <a:r>
              <a:rPr lang="en-US" sz="2900" dirty="0" err="1" smtClean="0"/>
              <a:t>grenzen</a:t>
            </a:r>
            <a:endParaRPr lang="en-US" sz="2900" dirty="0" smtClean="0"/>
          </a:p>
          <a:p>
            <a:r>
              <a:rPr lang="en-US" sz="2900" dirty="0" err="1" smtClean="0"/>
              <a:t>Kies</a:t>
            </a:r>
            <a:r>
              <a:rPr lang="en-US" sz="2900" dirty="0" smtClean="0"/>
              <a:t> </a:t>
            </a:r>
            <a:r>
              <a:rPr lang="en-US" sz="2900" dirty="0" err="1" smtClean="0"/>
              <a:t>een</a:t>
            </a:r>
            <a:r>
              <a:rPr lang="en-US" sz="2900" dirty="0" smtClean="0"/>
              <a:t> </a:t>
            </a:r>
            <a:r>
              <a:rPr lang="en-US" sz="2900" dirty="0" err="1" smtClean="0"/>
              <a:t>willekeurig</a:t>
            </a:r>
            <a:r>
              <a:rPr lang="en-US" sz="2900" dirty="0" smtClean="0"/>
              <a:t> land</a:t>
            </a:r>
          </a:p>
          <a:p>
            <a:r>
              <a:rPr lang="en-US" sz="2900" dirty="0" err="1" smtClean="0"/>
              <a:t>Kijk</a:t>
            </a:r>
            <a:r>
              <a:rPr lang="en-US" sz="2900" dirty="0" smtClean="0"/>
              <a:t> </a:t>
            </a:r>
            <a:r>
              <a:rPr lang="en-US" sz="2900" dirty="0" err="1" smtClean="0"/>
              <a:t>naar</a:t>
            </a:r>
            <a:r>
              <a:rPr lang="en-US" sz="2900" dirty="0" smtClean="0"/>
              <a:t> </a:t>
            </a:r>
            <a:r>
              <a:rPr lang="en-US" sz="2900" dirty="0" err="1" smtClean="0"/>
              <a:t>welke</a:t>
            </a:r>
            <a:r>
              <a:rPr lang="en-US" sz="2900" dirty="0" smtClean="0"/>
              <a:t> </a:t>
            </a:r>
            <a:r>
              <a:rPr lang="en-US" sz="2900" dirty="0" err="1" smtClean="0"/>
              <a:t>kleur</a:t>
            </a:r>
            <a:r>
              <a:rPr lang="en-US" sz="2900" dirty="0" smtClean="0"/>
              <a:t> de </a:t>
            </a:r>
            <a:r>
              <a:rPr lang="en-US" sz="2900" dirty="0" err="1" smtClean="0"/>
              <a:t>buren</a:t>
            </a:r>
            <a:r>
              <a:rPr lang="en-US" sz="2900" dirty="0" smtClean="0"/>
              <a:t> </a:t>
            </a:r>
            <a:r>
              <a:rPr lang="en-US" sz="2900" dirty="0" err="1" smtClean="0"/>
              <a:t>hebben</a:t>
            </a:r>
            <a:endParaRPr lang="en-US" sz="2900" dirty="0" smtClean="0"/>
          </a:p>
          <a:p>
            <a:r>
              <a:rPr lang="en-US" sz="2900" dirty="0" err="1" smtClean="0"/>
              <a:t>Kleur</a:t>
            </a:r>
            <a:r>
              <a:rPr lang="en-US" sz="2900" dirty="0" smtClean="0"/>
              <a:t> het land</a:t>
            </a:r>
          </a:p>
          <a:p>
            <a:r>
              <a:rPr lang="en-US" sz="2900" dirty="0" err="1" smtClean="0"/>
              <a:t>Kleur</a:t>
            </a:r>
            <a:r>
              <a:rPr lang="en-US" sz="2900" dirty="0" smtClean="0"/>
              <a:t> de </a:t>
            </a:r>
            <a:r>
              <a:rPr lang="en-US" sz="2900" dirty="0" err="1" smtClean="0"/>
              <a:t>hele</a:t>
            </a:r>
            <a:r>
              <a:rPr lang="en-US" sz="2900" dirty="0" smtClean="0"/>
              <a:t> </a:t>
            </a:r>
            <a:r>
              <a:rPr lang="en-US" sz="2900" dirty="0" err="1" smtClean="0"/>
              <a:t>landkaart</a:t>
            </a:r>
            <a:endParaRPr lang="en-US" sz="2900" dirty="0" smtClean="0"/>
          </a:p>
          <a:p>
            <a:r>
              <a:rPr lang="en-US" sz="2900" dirty="0" err="1" smtClean="0"/>
              <a:t>Herhaal</a:t>
            </a:r>
            <a:r>
              <a:rPr lang="en-US" sz="2900" dirty="0" smtClean="0"/>
              <a:t> 1000 x en </a:t>
            </a:r>
            <a:r>
              <a:rPr lang="en-US" sz="2900" dirty="0" err="1" smtClean="0"/>
              <a:t>zoek</a:t>
            </a:r>
            <a:r>
              <a:rPr lang="en-US" sz="2900" dirty="0" smtClean="0"/>
              <a:t> de </a:t>
            </a:r>
            <a:r>
              <a:rPr lang="en-US" sz="2900" dirty="0" err="1" smtClean="0"/>
              <a:t>beste</a:t>
            </a:r>
            <a:r>
              <a:rPr lang="en-US" sz="2900" dirty="0" smtClean="0"/>
              <a:t> </a:t>
            </a:r>
            <a:r>
              <a:rPr lang="en-US" sz="2900" dirty="0" err="1" smtClean="0"/>
              <a:t>oplossing</a:t>
            </a:r>
            <a:r>
              <a:rPr lang="en-US" sz="2900" dirty="0" smtClean="0"/>
              <a:t> </a:t>
            </a:r>
            <a:r>
              <a:rPr lang="en-US" sz="2900" dirty="0" err="1" smtClean="0"/>
              <a:t>daaruit</a:t>
            </a:r>
            <a:endParaRPr lang="en-US" sz="29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166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813" y="996952"/>
            <a:ext cx="8911687" cy="60642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Heuristiek</a:t>
            </a:r>
            <a:r>
              <a:rPr lang="en-US" dirty="0" smtClean="0"/>
              <a:t> </a:t>
            </a:r>
            <a:r>
              <a:rPr lang="en-US" dirty="0" err="1" smtClean="0"/>
              <a:t>Gericht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100" y="1988508"/>
            <a:ext cx="8915400" cy="3777622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Laad</a:t>
            </a:r>
            <a:r>
              <a:rPr lang="en-US" dirty="0" smtClean="0"/>
              <a:t> 2 .</a:t>
            </a:r>
            <a:r>
              <a:rPr lang="en-US" dirty="0" err="1" smtClean="0"/>
              <a:t>csv</a:t>
            </a:r>
            <a:r>
              <a:rPr lang="en-US" dirty="0" smtClean="0"/>
              <a:t> </a:t>
            </a:r>
            <a:r>
              <a:rPr lang="en-US" dirty="0" err="1" smtClean="0"/>
              <a:t>bestanden</a:t>
            </a:r>
            <a:r>
              <a:rPr lang="en-US" dirty="0" smtClean="0"/>
              <a:t> in</a:t>
            </a:r>
          </a:p>
          <a:p>
            <a:r>
              <a:rPr lang="en-US" dirty="0" err="1" smtClean="0"/>
              <a:t>Kijk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landen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elkaar</a:t>
            </a:r>
            <a:r>
              <a:rPr lang="en-US" dirty="0" smtClean="0"/>
              <a:t> </a:t>
            </a:r>
            <a:r>
              <a:rPr lang="en-US" dirty="0" err="1" smtClean="0"/>
              <a:t>grenzen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Kies</a:t>
            </a:r>
            <a:r>
              <a:rPr lang="en-US" dirty="0" smtClean="0">
                <a:solidFill>
                  <a:srgbClr val="FF0000"/>
                </a:solidFill>
              </a:rPr>
              <a:t> land met de </a:t>
            </a:r>
            <a:r>
              <a:rPr lang="en-US" dirty="0" err="1" smtClean="0">
                <a:solidFill>
                  <a:srgbClr val="FF0000"/>
                </a:solidFill>
              </a:rPr>
              <a:t>meeste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buren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Kijk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kleur</a:t>
            </a:r>
            <a:r>
              <a:rPr lang="en-US" dirty="0" smtClean="0"/>
              <a:t> de </a:t>
            </a:r>
            <a:r>
              <a:rPr lang="en-US" dirty="0" err="1" smtClean="0"/>
              <a:t>buren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endParaRPr lang="en-US" dirty="0" smtClean="0"/>
          </a:p>
          <a:p>
            <a:r>
              <a:rPr lang="en-US" dirty="0" err="1" smtClean="0"/>
              <a:t>Kleur</a:t>
            </a:r>
            <a:r>
              <a:rPr lang="en-US" dirty="0" smtClean="0"/>
              <a:t> het land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Kies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volgende</a:t>
            </a:r>
            <a:r>
              <a:rPr lang="en-US" dirty="0" smtClean="0">
                <a:solidFill>
                  <a:srgbClr val="FF0000"/>
                </a:solidFill>
              </a:rPr>
              <a:t> land die </a:t>
            </a:r>
            <a:r>
              <a:rPr lang="en-US" dirty="0" err="1" smtClean="0">
                <a:solidFill>
                  <a:srgbClr val="FF0000"/>
                </a:solidFill>
              </a:rPr>
              <a:t>meeste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buren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heeft</a:t>
            </a:r>
            <a:r>
              <a:rPr lang="en-US" dirty="0" smtClean="0">
                <a:solidFill>
                  <a:srgbClr val="FF0000"/>
                </a:solidFill>
              </a:rPr>
              <a:t> etc.</a:t>
            </a:r>
          </a:p>
          <a:p>
            <a:r>
              <a:rPr lang="en-US" dirty="0" err="1" smtClean="0"/>
              <a:t>Kleur</a:t>
            </a:r>
            <a:r>
              <a:rPr lang="en-US" dirty="0" smtClean="0"/>
              <a:t> de </a:t>
            </a:r>
            <a:r>
              <a:rPr lang="en-US" dirty="0" err="1" smtClean="0"/>
              <a:t>hele</a:t>
            </a:r>
            <a:r>
              <a:rPr lang="en-US" dirty="0" smtClean="0"/>
              <a:t> </a:t>
            </a:r>
            <a:r>
              <a:rPr lang="en-US" dirty="0" err="1" smtClean="0"/>
              <a:t>landkaart</a:t>
            </a:r>
            <a:endParaRPr lang="en-US" dirty="0" smtClean="0"/>
          </a:p>
          <a:p>
            <a:r>
              <a:rPr lang="en-US" dirty="0" err="1" smtClean="0"/>
              <a:t>Herhaal</a:t>
            </a:r>
            <a:r>
              <a:rPr lang="en-US" dirty="0" smtClean="0"/>
              <a:t> 1000 x en </a:t>
            </a:r>
            <a:r>
              <a:rPr lang="en-US" dirty="0" err="1" smtClean="0"/>
              <a:t>zoek</a:t>
            </a:r>
            <a:r>
              <a:rPr lang="en-US" dirty="0" smtClean="0"/>
              <a:t> de </a:t>
            </a:r>
            <a:r>
              <a:rPr lang="en-US" dirty="0" err="1" smtClean="0"/>
              <a:t>beste</a:t>
            </a:r>
            <a:r>
              <a:rPr lang="en-US" dirty="0" smtClean="0"/>
              <a:t> </a:t>
            </a:r>
            <a:r>
              <a:rPr lang="en-US" dirty="0" err="1" smtClean="0"/>
              <a:t>oplossing</a:t>
            </a:r>
            <a:r>
              <a:rPr lang="en-US" dirty="0" smtClean="0"/>
              <a:t> </a:t>
            </a:r>
            <a:r>
              <a:rPr lang="en-US" dirty="0" err="1" smtClean="0"/>
              <a:t>daaruit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79879" y="15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hermafbeelding 2015-12-17 om 11.58.2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97"/>
          <a:stretch/>
        </p:blipFill>
        <p:spPr>
          <a:xfrm>
            <a:off x="9802802" y="313874"/>
            <a:ext cx="2073109" cy="64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297" y="454374"/>
            <a:ext cx="4621962" cy="1280890"/>
          </a:xfrm>
        </p:spPr>
        <p:txBody>
          <a:bodyPr/>
          <a:lstStyle/>
          <a:p>
            <a:r>
              <a:rPr lang="en-US" dirty="0" err="1" smtClean="0"/>
              <a:t>Visualisatie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83" y="2037250"/>
            <a:ext cx="5530033" cy="4255463"/>
          </a:xfrm>
        </p:spPr>
        <p:txBody>
          <a:bodyPr/>
          <a:lstStyle/>
          <a:p>
            <a:r>
              <a:rPr lang="en-US" dirty="0" err="1" smtClean="0"/>
              <a:t>Neworkx</a:t>
            </a:r>
            <a:endParaRPr lang="en-US" dirty="0" smtClean="0"/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eveel</a:t>
            </a:r>
            <a:r>
              <a:rPr lang="en-US" dirty="0" smtClean="0"/>
              <a:t> nodes: </a:t>
            </a:r>
            <a:r>
              <a:rPr lang="en-US" dirty="0" err="1" smtClean="0"/>
              <a:t>onduidelijk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Optimalisatie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Lijntjes</a:t>
            </a:r>
            <a:r>
              <a:rPr lang="en-US" dirty="0" smtClean="0"/>
              <a:t> </a:t>
            </a:r>
            <a:r>
              <a:rPr lang="en-US" dirty="0" err="1" smtClean="0"/>
              <a:t>mogen</a:t>
            </a:r>
            <a:r>
              <a:rPr lang="en-US" dirty="0" smtClean="0"/>
              <a:t> </a:t>
            </a:r>
            <a:r>
              <a:rPr lang="en-US" dirty="0" err="1" smtClean="0"/>
              <a:t>elkaar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overkruisen</a:t>
            </a:r>
            <a:endParaRPr lang="en-US" dirty="0"/>
          </a:p>
          <a:p>
            <a:pPr lvl="1"/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mogelijk</a:t>
            </a:r>
            <a:r>
              <a:rPr lang="en-US" dirty="0" smtClean="0"/>
              <a:t> met </a:t>
            </a:r>
            <a:r>
              <a:rPr lang="en-US" dirty="0" err="1" smtClean="0"/>
              <a:t>Networkx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9810" t="16688" r="15021" b="15211"/>
          <a:stretch/>
        </p:blipFill>
        <p:spPr>
          <a:xfrm>
            <a:off x="6433552" y="390789"/>
            <a:ext cx="5414790" cy="4243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8572766" y="4665032"/>
            <a:ext cx="141299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ln>
                  <a:solidFill>
                    <a:srgbClr val="C0504D"/>
                  </a:solidFill>
                </a:ln>
              </a:rPr>
              <a:t>Pennsylvenia</a:t>
            </a:r>
            <a:endParaRPr lang="en-US" dirty="0" smtClean="0">
              <a:ln>
                <a:solidFill>
                  <a:srgbClr val="C0504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5787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483</Words>
  <Application>Microsoft Macintosh PowerPoint</Application>
  <PresentationFormat>Custom</PresentationFormat>
  <Paragraphs>118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Custom Design</vt:lpstr>
      <vt:lpstr>Kaartkleuren</vt:lpstr>
      <vt:lpstr>Structuur</vt:lpstr>
      <vt:lpstr>Probleemkeuze en probleemstelling</vt:lpstr>
      <vt:lpstr>Toestandruimtegrootte </vt:lpstr>
      <vt:lpstr>Plan van aanpak</vt:lpstr>
      <vt:lpstr>Heuristiek</vt:lpstr>
      <vt:lpstr>Heuristiek Random Sampling</vt:lpstr>
      <vt:lpstr>Heuristiek Gericht Kleuren</vt:lpstr>
      <vt:lpstr>Visualisatie</vt:lpstr>
      <vt:lpstr>PowerPoint Presentation</vt:lpstr>
      <vt:lpstr>  </vt:lpstr>
      <vt:lpstr>Resultaten</vt:lpstr>
      <vt:lpstr>Pennsylvania</vt:lpstr>
      <vt:lpstr>India</vt:lpstr>
      <vt:lpstr>Social Network</vt:lpstr>
      <vt:lpstr>Conclusie</vt:lpstr>
      <vt:lpstr>Bedankt voor jullie aandacht. Zijn er nog vragen?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PnA - Alwin Lijdsman</dc:creator>
  <cp:lastModifiedBy>L</cp:lastModifiedBy>
  <cp:revision>68</cp:revision>
  <dcterms:created xsi:type="dcterms:W3CDTF">2015-12-09T14:52:43Z</dcterms:created>
  <dcterms:modified xsi:type="dcterms:W3CDTF">2015-12-17T12:16:48Z</dcterms:modified>
</cp:coreProperties>
</file>